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7" r:id="rId2"/>
    <p:sldId id="438" r:id="rId3"/>
    <p:sldId id="450" r:id="rId4"/>
    <p:sldId id="488" r:id="rId5"/>
    <p:sldId id="442" r:id="rId6"/>
    <p:sldId id="443" r:id="rId7"/>
    <p:sldId id="448" r:id="rId8"/>
    <p:sldId id="449" r:id="rId9"/>
    <p:sldId id="451" r:id="rId10"/>
    <p:sldId id="452" r:id="rId11"/>
    <p:sldId id="440" r:id="rId12"/>
    <p:sldId id="464" r:id="rId13"/>
    <p:sldId id="460" r:id="rId14"/>
    <p:sldId id="482" r:id="rId15"/>
    <p:sldId id="465" r:id="rId16"/>
    <p:sldId id="483" r:id="rId17"/>
    <p:sldId id="484" r:id="rId18"/>
    <p:sldId id="466" r:id="rId19"/>
    <p:sldId id="468" r:id="rId20"/>
    <p:sldId id="470" r:id="rId21"/>
    <p:sldId id="485" r:id="rId22"/>
    <p:sldId id="462" r:id="rId23"/>
    <p:sldId id="454" r:id="rId24"/>
    <p:sldId id="458" r:id="rId25"/>
    <p:sldId id="459" r:id="rId26"/>
    <p:sldId id="457" r:id="rId27"/>
    <p:sldId id="486" r:id="rId28"/>
    <p:sldId id="48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22B"/>
    <a:srgbClr val="FF1515"/>
    <a:srgbClr val="B8E08C"/>
    <a:srgbClr val="FFD85B"/>
    <a:srgbClr val="C84258"/>
    <a:srgbClr val="DC8896"/>
    <a:srgbClr val="236B69"/>
    <a:srgbClr val="FFCC00"/>
    <a:srgbClr val="000000"/>
    <a:srgbClr val="CD5A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86" d="100"/>
          <a:sy n="86" d="100"/>
        </p:scale>
        <p:origin x="15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DC2EC-E5A3-404C-B2A5-02455224DEA2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6779F-5375-426A-8492-52AD48E3DC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6779F-5375-426A-8492-52AD48E3DC0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0FD78-E4B2-44B8-B5BF-947EF183DF0F}" type="datetimeFigureOut">
              <a:rPr lang="en-US" smtClean="0"/>
              <a:pPr/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B577-F52B-43DE-A08F-08FBD960F2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scovernew.jpg"/>
          <p:cNvPicPr>
            <a:picLocks noChangeAspect="1"/>
          </p:cNvPicPr>
          <p:nvPr/>
        </p:nvPicPr>
        <p:blipFill>
          <a:blip r:embed="rId2" cstate="print"/>
          <a:srcRect b="18889"/>
          <a:stretch>
            <a:fillRect/>
          </a:stretch>
        </p:blipFill>
        <p:spPr>
          <a:xfrm>
            <a:off x="0" y="0"/>
            <a:ext cx="9144000" cy="5562600"/>
          </a:xfrm>
          <a:prstGeom prst="rect">
            <a:avLst/>
          </a:prstGeom>
        </p:spPr>
      </p:pic>
      <p:pic>
        <p:nvPicPr>
          <p:cNvPr id="4" name="Picture 3" descr="crscovernew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ock-photo-school-education-and-learnin-2081148 (2).png"/>
          <p:cNvPicPr>
            <a:picLocks noChangeAspect="1"/>
          </p:cNvPicPr>
          <p:nvPr/>
        </p:nvPicPr>
        <p:blipFill>
          <a:blip r:embed="rId3" cstate="print"/>
          <a:srcRect l="37500" t="2413"/>
          <a:stretch>
            <a:fillRect/>
          </a:stretch>
        </p:blipFill>
        <p:spPr>
          <a:xfrm>
            <a:off x="3429000" y="1143000"/>
            <a:ext cx="5715000" cy="5715000"/>
          </a:xfrm>
          <a:prstGeom prst="rect">
            <a:avLst/>
          </a:prstGeom>
        </p:spPr>
      </p:pic>
      <p:pic>
        <p:nvPicPr>
          <p:cNvPr id="14" name="Picture 13" descr="stock-photo-blackboard-with-the-words-26-268784.png"/>
          <p:cNvPicPr>
            <a:picLocks noChangeAspect="1"/>
          </p:cNvPicPr>
          <p:nvPr/>
        </p:nvPicPr>
        <p:blipFill>
          <a:blip r:embed="rId4" cstate="print"/>
          <a:srcRect l="6163" r="5501"/>
          <a:stretch>
            <a:fillRect/>
          </a:stretch>
        </p:blipFill>
        <p:spPr>
          <a:xfrm>
            <a:off x="152400" y="1295400"/>
            <a:ext cx="3276600" cy="55626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5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7600" y="1524000"/>
            <a:ext cx="5486400" cy="592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Teacher Safety</a:t>
            </a:r>
          </a:p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Hazardous Chemicals</a:t>
            </a:r>
          </a:p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Bloodborne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Pathogens</a:t>
            </a:r>
          </a:p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Slips, Trips, &amp; Falls</a:t>
            </a:r>
          </a:p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Preventing Back Injuries</a:t>
            </a:r>
          </a:p>
          <a:p>
            <a:pPr indent="463550">
              <a:spcBef>
                <a:spcPts val="2400"/>
              </a:spcBef>
              <a:buFont typeface="Wingdings" pitchFamily="2" charset="2"/>
              <a:buChar char="ü"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Fire Prevention &amp; Response</a:t>
            </a:r>
          </a:p>
          <a:p>
            <a:pPr>
              <a:spcBef>
                <a:spcPts val="600"/>
              </a:spcBef>
            </a:pPr>
            <a:endParaRPr lang="en-US" sz="2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>
              <a:spcBef>
                <a:spcPts val="600"/>
              </a:spcBef>
            </a:pPr>
            <a:endParaRPr lang="en-US" sz="2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OBJECTIVES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Safety Orientation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ock-photo-portrait-of-smiling-school-t-19053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7385"/>
          </a:xfrm>
          <a:prstGeom prst="rect">
            <a:avLst/>
          </a:prstGeom>
        </p:spPr>
      </p:pic>
      <p:pic>
        <p:nvPicPr>
          <p:cNvPr id="4" name="Picture 3" descr="cover1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3189723_xl.jpg"/>
          <p:cNvPicPr>
            <a:picLocks noChangeAspect="1"/>
          </p:cNvPicPr>
          <p:nvPr/>
        </p:nvPicPr>
        <p:blipFill>
          <a:blip r:embed="rId3" cstate="print"/>
          <a:srcRect l="-1" t="23278" r="878" b="5889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143000"/>
            <a:ext cx="4343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Only use decorations for their intended purpose.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 not block fire alarms, windows, or exits.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Avoid hanging decorations from lights, sprinklers, vents, or radiators.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Secure all decorations to the wall to minimize fire hazards.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Never stand on desks, chairs, or furniture to hang decorations.  </a:t>
            </a: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DECORATING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Classroom Safety</a:t>
            </a: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3434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4343400" y="3124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343400" y="4572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4343400" y="5486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21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tock-photo-school-education-and-learnin-2081555.png"/>
          <p:cNvPicPr>
            <a:picLocks noChangeAspect="1"/>
          </p:cNvPicPr>
          <p:nvPr/>
        </p:nvPicPr>
        <p:blipFill>
          <a:blip r:embed="rId3" cstate="print"/>
          <a:srcRect l="3612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143000"/>
            <a:ext cx="43434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Keep floors free from clutter and tripping hazards.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Organize your room where items such as backpacks and supplies have a safe location out of pathways.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Keep cabinets and drawers closed when not in use.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Ensure shelves and bulletin boards are safely secured.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Keep desks spaced to allow adequate walking room.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HOUSEKEEPING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Classroom Safety</a:t>
            </a: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3434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4343400" y="4038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343400" y="4953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4343400" y="594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21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tock-photo-green-chalkboard-blackboard--1383289.png"/>
          <p:cNvPicPr>
            <a:picLocks noChangeAspect="1"/>
          </p:cNvPicPr>
          <p:nvPr/>
        </p:nvPicPr>
        <p:blipFill>
          <a:blip r:embed="rId3" cstate="print">
            <a:grayscl/>
            <a:lum bright="-30000"/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BACK TO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Safety Awareness</a:t>
            </a:r>
          </a:p>
        </p:txBody>
      </p:sp>
      <p:pic>
        <p:nvPicPr>
          <p:cNvPr id="22" name="Picture 21" descr="10583-large-Tamik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0"/>
            <a:ext cx="2260600" cy="6858000"/>
          </a:xfrm>
          <a:prstGeom prst="rect">
            <a:avLst/>
          </a:prstGeom>
        </p:spPr>
      </p:pic>
      <p:sp>
        <p:nvSpPr>
          <p:cNvPr id="24" name="Rectangle 23"/>
          <p:cNvSpPr>
            <a:spLocks noChangeAspect="1"/>
          </p:cNvSpPr>
          <p:nvPr/>
        </p:nvSpPr>
        <p:spPr>
          <a:xfrm>
            <a:off x="304800" y="1600200"/>
            <a:ext cx="6096000" cy="28194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t" anchorCtr="1"/>
          <a:lstStyle/>
          <a:p>
            <a:pPr marL="225425">
              <a:spcBef>
                <a:spcPts val="1200"/>
              </a:spcBef>
            </a:pPr>
            <a:endParaRPr lang="en-US" sz="2000" dirty="0" smtClean="0">
              <a:latin typeface="Arial Black" pitchFamily="34" charset="0"/>
            </a:endParaRPr>
          </a:p>
          <a:p>
            <a:r>
              <a:rPr lang="en-US" sz="4000" dirty="0" smtClean="0">
                <a:latin typeface="Arial Black" pitchFamily="34" charset="0"/>
              </a:rPr>
              <a:t>What do you think is the most common “back to school” teacher injury?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25" name="Snip Single Corner Rectangle 24"/>
          <p:cNvSpPr>
            <a:spLocks noChangeAspect="1"/>
          </p:cNvSpPr>
          <p:nvPr/>
        </p:nvSpPr>
        <p:spPr>
          <a:xfrm>
            <a:off x="304800" y="1524000"/>
            <a:ext cx="6096000" cy="228600"/>
          </a:xfrm>
          <a:prstGeom prst="snip1Rect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Arial Black" pitchFamily="34" charset="0"/>
              </a:rPr>
              <a:t> </a:t>
            </a:r>
            <a:endParaRPr lang="en-US" sz="32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tock-photo-green-chalkboard-blackboard--1383289.png"/>
          <p:cNvPicPr>
            <a:picLocks noChangeAspect="1"/>
          </p:cNvPicPr>
          <p:nvPr/>
        </p:nvPicPr>
        <p:blipFill>
          <a:blip r:embed="rId3" cstate="print">
            <a:grayscl/>
            <a:lum bright="-30000"/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304800" y="1752600"/>
            <a:ext cx="6096000" cy="35052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t" anchorCtr="1"/>
          <a:lstStyle/>
          <a:p>
            <a:pPr marL="225425">
              <a:spcBef>
                <a:spcPts val="1200"/>
              </a:spcBef>
            </a:pPr>
            <a:endParaRPr lang="en-US" sz="2000" dirty="0" smtClean="0">
              <a:latin typeface="Arial Black" pitchFamily="34" charset="0"/>
            </a:endParaRPr>
          </a:p>
          <a:p>
            <a:pPr marL="285750">
              <a:tabLst>
                <a:tab pos="5141913" algn="l"/>
              </a:tabLst>
            </a:pPr>
            <a:r>
              <a:rPr lang="en-US" sz="4000" dirty="0" smtClean="0">
                <a:latin typeface="Arial Black" pitchFamily="34" charset="0"/>
              </a:rPr>
              <a:t>Falls from standing on chairs, desks, or furniture to hang decorations or reach items.</a:t>
            </a:r>
          </a:p>
        </p:txBody>
      </p:sp>
      <p:sp>
        <p:nvSpPr>
          <p:cNvPr id="11" name="Snip Single Corner Rectangle 10"/>
          <p:cNvSpPr>
            <a:spLocks noChangeAspect="1"/>
          </p:cNvSpPr>
          <p:nvPr/>
        </p:nvSpPr>
        <p:spPr>
          <a:xfrm>
            <a:off x="304800" y="1524000"/>
            <a:ext cx="6096000" cy="457200"/>
          </a:xfrm>
          <a:prstGeom prst="snip1Rect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000" dirty="0" smtClean="0">
                <a:solidFill>
                  <a:srgbClr val="FFFFFF"/>
                </a:solidFill>
                <a:latin typeface="Arial Black" pitchFamily="34" charset="0"/>
              </a:rPr>
              <a:t># INJURY</a:t>
            </a:r>
            <a:endParaRPr lang="en-US" sz="30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BACK TO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Safety Awareness</a:t>
            </a:r>
          </a:p>
        </p:txBody>
      </p:sp>
      <p:pic>
        <p:nvPicPr>
          <p:cNvPr id="14" name="Picture 13" descr="10541-large-Tamik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0"/>
            <a:ext cx="3794219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62484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</a:rPr>
              <a:t>*Based on CAS claims data.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tock-photo-green-chalkboard-blackboard--1383289.png"/>
          <p:cNvPicPr>
            <a:picLocks noChangeAspect="1"/>
          </p:cNvPicPr>
          <p:nvPr/>
        </p:nvPicPr>
        <p:blipFill>
          <a:blip r:embed="rId3" cstate="print">
            <a:grayscl/>
            <a:lum bright="-30000"/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304800" y="1752600"/>
            <a:ext cx="6096000" cy="2895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t" anchorCtr="1"/>
          <a:lstStyle/>
          <a:p>
            <a:pPr marL="225425">
              <a:spcBef>
                <a:spcPts val="1200"/>
              </a:spcBef>
            </a:pPr>
            <a:endParaRPr lang="en-US" sz="2000" dirty="0" smtClean="0">
              <a:latin typeface="Arial Black" pitchFamily="34" charset="0"/>
            </a:endParaRPr>
          </a:p>
          <a:p>
            <a:r>
              <a:rPr lang="en-US" sz="4000" dirty="0" smtClean="0">
                <a:latin typeface="Arial Black" pitchFamily="34" charset="0"/>
              </a:rPr>
              <a:t>Always use safe ladders to hang decorations or to reach high items.</a:t>
            </a:r>
          </a:p>
        </p:txBody>
      </p:sp>
      <p:sp>
        <p:nvSpPr>
          <p:cNvPr id="11" name="Snip Single Corner Rectangle 10"/>
          <p:cNvSpPr>
            <a:spLocks noChangeAspect="1"/>
          </p:cNvSpPr>
          <p:nvPr/>
        </p:nvSpPr>
        <p:spPr>
          <a:xfrm>
            <a:off x="304800" y="1524000"/>
            <a:ext cx="6096000" cy="457200"/>
          </a:xfrm>
          <a:prstGeom prst="snip1Rect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Arial Black" pitchFamily="34" charset="0"/>
              </a:rPr>
              <a:t>SOLUTION</a:t>
            </a:r>
            <a:endParaRPr lang="en-US" sz="32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BACK TO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Safety Awareness</a:t>
            </a:r>
          </a:p>
        </p:txBody>
      </p:sp>
      <p:pic>
        <p:nvPicPr>
          <p:cNvPr id="16" name="Picture 15" descr="10547-large-Tamik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0"/>
            <a:ext cx="3813680" cy="6858000"/>
          </a:xfrm>
          <a:prstGeom prst="rect">
            <a:avLst/>
          </a:prstGeom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tock-photo-the-light-bar-mounted-on-top-436430.png"/>
          <p:cNvPicPr>
            <a:picLocks noChangeAspect="1"/>
          </p:cNvPicPr>
          <p:nvPr/>
        </p:nvPicPr>
        <p:blipFill>
          <a:blip r:embed="rId3" cstate="print"/>
          <a:srcRect t="17725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4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143000"/>
            <a:ext cx="4343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Ensure regular training/testing is done on your district’s emergency response plans.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Report suspicious behavior to administration quickly.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Educate your students on the emergency response plan.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Know the locations of fire extinguishers and how to use them properly.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Keep a first-aid kit in your classroom.   </a:t>
            </a:r>
          </a:p>
          <a:p>
            <a:pPr>
              <a:spcBef>
                <a:spcPts val="600"/>
              </a:spcBef>
            </a:pPr>
            <a:endParaRPr lang="en-US" sz="2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EMERGENCY PROCEDURES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Classroom Safety</a:t>
            </a: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343400" y="2590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4343400" y="3581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343400" y="4495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4343400" y="5867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21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ure-green-wall_980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62600"/>
          </a:xfrm>
          <a:prstGeom prst="rect">
            <a:avLst/>
          </a:prstGeom>
        </p:spPr>
      </p:pic>
      <p:pic>
        <p:nvPicPr>
          <p:cNvPr id="3" name="Picture 2" descr="chem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  <p:pic>
        <p:nvPicPr>
          <p:cNvPr id="8" name="Picture 7" descr="stock-illustration-computer-drawing-of-b-437313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000" y="304800"/>
            <a:ext cx="5105400" cy="51054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4267200" cy="59436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143000"/>
            <a:ext cx="4343400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Use school-provided cleaners that contain proper labeling.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Store all hazardous chemicals in a locked cabinet away from students.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Ensure you have access to and have read the Safety Data Sheets (</a:t>
            </a:r>
            <a:r>
              <a:rPr lang="en-US" sz="2900" dirty="0" err="1" smtClean="0">
                <a:solidFill>
                  <a:schemeClr val="bg1"/>
                </a:solidFill>
                <a:latin typeface="Arial Narrow" pitchFamily="34" charset="0"/>
              </a:rPr>
              <a:t>SDS</a:t>
            </a: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) for all chemicals you use at work.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Follow all instructions on </a:t>
            </a:r>
            <a:r>
              <a:rPr lang="en-US" sz="2900" dirty="0" err="1" smtClean="0">
                <a:solidFill>
                  <a:schemeClr val="bg1"/>
                </a:solidFill>
                <a:latin typeface="Arial Narrow" pitchFamily="34" charset="0"/>
              </a:rPr>
              <a:t>SDS</a:t>
            </a: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 for usage, storage, disposal, and emergency procedures.    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STORAGE AND 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Hazardous Chemical Safety</a:t>
            </a: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3581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343400" y="5410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4" grpId="0" build="allAtOnce" animBg="1"/>
      <p:bldP spid="15" grpId="0" build="allAtOnce" animBg="1"/>
      <p:bldP spid="16" grpId="0" build="allAtOnce" animBg="1"/>
      <p:bldP spid="17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ock-photo-young-child-with-bloody-scra-67716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7385"/>
          </a:xfrm>
          <a:prstGeom prst="rect">
            <a:avLst/>
          </a:prstGeom>
        </p:spPr>
      </p:pic>
      <p:pic>
        <p:nvPicPr>
          <p:cNvPr id="4" name="Picture 3" descr="bloo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bp.jpg"/>
          <p:cNvPicPr>
            <a:picLocks noChangeAspect="1"/>
          </p:cNvPicPr>
          <p:nvPr/>
        </p:nvPicPr>
        <p:blipFill>
          <a:blip r:embed="rId2" cstate="print"/>
          <a:srcRect l="34167" t="36667"/>
          <a:stretch>
            <a:fillRect/>
          </a:stretch>
        </p:blipFill>
        <p:spPr>
          <a:xfrm rot="16200000">
            <a:off x="-838200" y="1676400"/>
            <a:ext cx="6019800" cy="43434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EXPOSURE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Bloodborne</a:t>
            </a:r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Pathogen Safety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1143000"/>
            <a:ext cx="4343400" cy="724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Treat all blood and bodily fluid as if they are infected.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Occupationally exposed employees should be vaccinated for Hepatitis B.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Wash your hands often, use personal protective equipment, and keep your work area clean.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latin typeface="Arial Narrow" pitchFamily="34" charset="0"/>
              </a:rPr>
              <a:t>Notify your supervisor immediately if exposure occurs.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3581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343400" y="5410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4" grpId="0" build="allAtOnce" animBg="1"/>
      <p:bldP spid="15" grpId="0" build="allAtOnce" animBg="1"/>
      <p:bldP spid="16" grpId="0" build="allAtOnce" animBg="1"/>
      <p:bldP spid="17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EX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4343400" cy="59436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CLEANING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Bloodborne</a:t>
            </a:r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Pathogen Safety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1143000"/>
            <a:ext cx="43434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Disinfect contaminated surfaces with a bleach solution or EPA approved disinfectant.</a:t>
            </a:r>
          </a:p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Cleaner should sit for ten minutes on the area before removing.</a:t>
            </a:r>
          </a:p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Scrub the surface completely.</a:t>
            </a:r>
          </a:p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Any equipment used to aid in the cleanup must be sanitized. </a:t>
            </a:r>
          </a:p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Discard of exposed materials and take out trash immediately in biohazard bags.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514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3886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343400" y="5181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4" grpId="0" build="allAtOnce" animBg="1"/>
      <p:bldP spid="15" grpId="0" build="allAtOnce" animBg="1"/>
      <p:bldP spid="16" grpId="0" build="allAtOnce" animBg="1"/>
      <p:bldP spid="17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239936_x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pic>
        <p:nvPicPr>
          <p:cNvPr id="4" name="Picture 3" descr="fall.png"/>
          <p:cNvPicPr>
            <a:picLocks noChangeAspect="1"/>
          </p:cNvPicPr>
          <p:nvPr/>
        </p:nvPicPr>
        <p:blipFill>
          <a:blip r:embed="rId3" cstate="print"/>
          <a:srcRect t="78889"/>
          <a:stretch>
            <a:fillRect/>
          </a:stretch>
        </p:blipFill>
        <p:spPr>
          <a:xfrm>
            <a:off x="0" y="5410200"/>
            <a:ext cx="9144000" cy="14478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tock-photo-pick-up-and-drop-off-near-cu-102572.png"/>
          <p:cNvPicPr>
            <a:picLocks noChangeAspect="1"/>
          </p:cNvPicPr>
          <p:nvPr/>
        </p:nvPicPr>
        <p:blipFill>
          <a:blip r:embed="rId2" cstate="print"/>
          <a:srcRect l="49167"/>
          <a:stretch>
            <a:fillRect/>
          </a:stretch>
        </p:blipFill>
        <p:spPr>
          <a:xfrm>
            <a:off x="0" y="780510"/>
            <a:ext cx="4648200" cy="607749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LOOK AHEAD FOR HAZARDS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Preventing Slips, Trips, &amp; Falls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1143000"/>
            <a:ext cx="43434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Watch for uneven surfaces such as curbs, cracks, steps, and stairs.</a:t>
            </a:r>
          </a:p>
          <a:p>
            <a:pPr>
              <a:spcBef>
                <a:spcPts val="12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Make sure all debris and clutter are cleared from work areas and walkways.</a:t>
            </a:r>
          </a:p>
          <a:p>
            <a:pPr>
              <a:spcBef>
                <a:spcPts val="12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Wear slip-resistant shoes that are safe for the job you are doing.</a:t>
            </a:r>
          </a:p>
          <a:p>
            <a:pPr>
              <a:spcBef>
                <a:spcPts val="12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Secure all cords and wires to the floor away from pathways.</a:t>
            </a:r>
          </a:p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667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4191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343400" y="5638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21" name="Picture 20" descr="stock-photo-blurred-people-walking-throu-987057.png"/>
          <p:cNvPicPr>
            <a:picLocks noChangeAspect="1"/>
          </p:cNvPicPr>
          <p:nvPr/>
        </p:nvPicPr>
        <p:blipFill>
          <a:blip r:embed="rId4" cstate="print"/>
          <a:srcRect t="2165" r="6688" b="16667"/>
          <a:stretch>
            <a:fillRect/>
          </a:stretch>
        </p:blipFill>
        <p:spPr>
          <a:xfrm>
            <a:off x="0" y="1143000"/>
            <a:ext cx="4267200" cy="571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4" grpId="0" build="allAtOnce" animBg="1"/>
      <p:bldP spid="15" grpId="0" build="allAtOnce" animBg="1"/>
      <p:bldP spid="16" grpId="0" build="allAtOnce" animBg="1"/>
      <p:bldP spid="20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2677" r="24117"/>
          <a:stretch>
            <a:fillRect/>
          </a:stretch>
        </p:blipFill>
        <p:spPr bwMode="auto">
          <a:xfrm>
            <a:off x="0" y="914400"/>
            <a:ext cx="4648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FLOOR SURFACES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Preventing Slips, Trips, &amp; Falls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1143000"/>
            <a:ext cx="434340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Use walk-off mats that have slip-resistant backing.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Replace any mats that have been torn, or that don't lie flat.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Make sure mats are securely placed onto the floor.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Use safety mats at door entrances &amp; areas that often get wet or slippery.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Clean up spills immediately, and block off hazardous areas with safety signs.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3124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343400" y="4114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343400" y="5486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21" name="Picture 20" descr="WET FLOOR SIGN.jpg"/>
          <p:cNvPicPr>
            <a:picLocks noChangeAspect="1"/>
          </p:cNvPicPr>
          <p:nvPr/>
        </p:nvPicPr>
        <p:blipFill>
          <a:blip r:embed="rId4" cstate="print"/>
          <a:srcRect t="16667" r="8196"/>
          <a:stretch>
            <a:fillRect/>
          </a:stretch>
        </p:blipFill>
        <p:spPr>
          <a:xfrm>
            <a:off x="0" y="1143000"/>
            <a:ext cx="4267200" cy="5715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20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tock-photo-wooden-step-ladder-in-bright-1216600.png"/>
          <p:cNvPicPr>
            <a:picLocks noChangeAspect="1"/>
          </p:cNvPicPr>
          <p:nvPr/>
        </p:nvPicPr>
        <p:blipFill>
          <a:blip r:embed="rId2" cstate="print"/>
          <a:srcRect l="10833" r="41667"/>
          <a:stretch>
            <a:fillRect/>
          </a:stretch>
        </p:blipFill>
        <p:spPr>
          <a:xfrm>
            <a:off x="0" y="760615"/>
            <a:ext cx="4343400" cy="60973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1143000"/>
            <a:ext cx="4343400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Choose the right ladder for the job.   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Inspect ladder before using it and always follow the ladder’s instruction labels. 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Place your ladder on firm, level ground, away from doors. 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Stay off of the ladder’s top step and bucket shelf. 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Put ladders away when they are not in use.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USAGE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Ladder Safety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343400" y="2209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343400" y="3581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4572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5562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1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ock-photo-worker-carrying-box-with-bac-172726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097385"/>
          </a:xfrm>
          <a:prstGeom prst="rect">
            <a:avLst/>
          </a:prstGeom>
        </p:spPr>
      </p:pic>
      <p:pic>
        <p:nvPicPr>
          <p:cNvPr id="3" name="Picture 2" descr="back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tock-photo-manager-training-worker-for--1727241.png"/>
          <p:cNvPicPr>
            <a:picLocks noChangeAspect="1"/>
          </p:cNvPicPr>
          <p:nvPr/>
        </p:nvPicPr>
        <p:blipFill>
          <a:blip r:embed="rId2" cstate="print"/>
          <a:srcRect r="12030"/>
          <a:stretch>
            <a:fillRect/>
          </a:stretch>
        </p:blipFill>
        <p:spPr>
          <a:xfrm flipH="1">
            <a:off x="0" y="-73215"/>
            <a:ext cx="9144000" cy="69312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95800" y="1143000"/>
            <a:ext cx="46482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1143000"/>
            <a:ext cx="4038600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Assess the load:  How heavy is it?  How far do you have to carry it?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Position your feet shoulder-width apart, one foot ahead of the other.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Bend your knees, keeping your back straight.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Grab opposite corners of the load with a firm grip.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Hug the load, keeping it close to your body.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648200" y="2667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6482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648200" y="4038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648200" y="49530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648200" y="594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19" name="Picture 18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LIFTING BASICS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Preventing Back Injuries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tock-photo-manager-training-worker-for--1727241.png"/>
          <p:cNvPicPr>
            <a:picLocks noChangeAspect="1"/>
          </p:cNvPicPr>
          <p:nvPr/>
        </p:nvPicPr>
        <p:blipFill>
          <a:blip r:embed="rId2" cstate="print"/>
          <a:srcRect r="12030"/>
          <a:stretch>
            <a:fillRect/>
          </a:stretch>
        </p:blipFill>
        <p:spPr>
          <a:xfrm flipH="1">
            <a:off x="0" y="-73215"/>
            <a:ext cx="9144000" cy="69312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95800" y="1143000"/>
            <a:ext cx="46482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1143000"/>
            <a:ext cx="40386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Lift with your legs, not your back. 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When handling the load, avoid twisting your body.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Ask for help with heavy or bulky loads.</a:t>
            </a:r>
          </a:p>
          <a:p>
            <a:pPr>
              <a:spcBef>
                <a:spcPts val="1200"/>
              </a:spcBef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Use equipment such as dollies &amp; forklifts when needed.</a:t>
            </a:r>
          </a:p>
          <a:p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648200" y="21336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7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6482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6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648200" y="3124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8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648200" y="4114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9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19" name="Picture 18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LIFTING BASICS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Preventing Back Injuries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6800" y="5410200"/>
            <a:ext cx="3886200" cy="954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</a:rPr>
              <a:t>Do not ignore the signs and symptoms of back injury.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ock-photo-a-large-number-of-fire-extin-673589.png"/>
          <p:cNvPicPr>
            <a:picLocks noChangeAspect="1"/>
          </p:cNvPicPr>
          <p:nvPr/>
        </p:nvPicPr>
        <p:blipFill>
          <a:blip r:embed="rId2" cstate="print"/>
          <a:srcRect t="15690" r="867"/>
          <a:stretch>
            <a:fillRect/>
          </a:stretch>
        </p:blipFill>
        <p:spPr>
          <a:xfrm>
            <a:off x="0" y="0"/>
            <a:ext cx="9144001" cy="5732273"/>
          </a:xfrm>
          <a:prstGeom prst="rect">
            <a:avLst/>
          </a:prstGeom>
        </p:spPr>
      </p:pic>
      <p:pic>
        <p:nvPicPr>
          <p:cNvPr id="3" name="Picture 2" descr="fire.png"/>
          <p:cNvPicPr>
            <a:picLocks noChangeAspect="1"/>
          </p:cNvPicPr>
          <p:nvPr/>
        </p:nvPicPr>
        <p:blipFill>
          <a:blip r:embed="rId3" cstate="print"/>
          <a:srcRect t="78889"/>
          <a:stretch>
            <a:fillRect/>
          </a:stretch>
        </p:blipFill>
        <p:spPr>
          <a:xfrm>
            <a:off x="0" y="5410200"/>
            <a:ext cx="9144000" cy="14478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ock-illustration-colorful-illustration-2382656.png"/>
          <p:cNvPicPr>
            <a:picLocks noChangeAspect="1"/>
          </p:cNvPicPr>
          <p:nvPr/>
        </p:nvPicPr>
        <p:blipFill>
          <a:blip r:embed="rId2" cstate="print"/>
          <a:srcRect l="16250" t="6250" r="13750"/>
          <a:stretch>
            <a:fillRect/>
          </a:stretch>
        </p:blipFill>
        <p:spPr>
          <a:xfrm>
            <a:off x="0" y="1143000"/>
            <a:ext cx="4267200" cy="5715000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CORDS, OUTLETS, &amp; APPLIANCES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Electrical Safety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7200" y="1143000"/>
            <a:ext cx="48768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1143000"/>
            <a:ext cx="434340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Only use school-provided extension cords.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Avoid overloading outlets or extension cords.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 not hang cords on walls, or put them under rugs.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Inspect cords and wires before using, do not use them if they are damaged.  </a:t>
            </a:r>
          </a:p>
          <a:p>
            <a:pPr>
              <a:spcBef>
                <a:spcPts val="60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All space heaters and appliances must be approved by administration.  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343400" y="2209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2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343400" y="1219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1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43400" y="31242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4343400" y="41148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4343400" y="5486400"/>
            <a:ext cx="457200" cy="457200"/>
          </a:xfrm>
          <a:prstGeom prst="ellipse">
            <a:avLst/>
          </a:prstGeom>
          <a:solidFill>
            <a:srgbClr val="C00000"/>
          </a:solidFill>
          <a:ln w="38100">
            <a:solidFill>
              <a:srgbClr val="FF1515"/>
            </a:solidFill>
            <a:miter lim="800000"/>
            <a:headEnd/>
            <a:tailEnd/>
          </a:ln>
          <a:effectLst/>
        </p:spPr>
        <p:txBody>
          <a:bodyPr lIns="18288" tIns="18288" rIns="18288" bIns="18288" anchor="t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r>
              <a:rPr lang="en-US" sz="2800" dirty="0" smtClean="0">
                <a:solidFill>
                  <a:srgbClr val="FFFFFF"/>
                </a:solidFill>
                <a:latin typeface="Arial Black" pitchFamily="34" charset="0"/>
              </a:rPr>
              <a:t>5</a:t>
            </a:r>
            <a:endParaRPr lang="en-US" sz="2800" dirty="0">
              <a:solidFill>
                <a:srgbClr val="FF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876800" y="1143000"/>
            <a:ext cx="42672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2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EXTINGUISHER TYPES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Fire Safety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 l="2076" t="80597" r="1892" b="1493"/>
          <a:stretch>
            <a:fillRect/>
          </a:stretch>
        </p:blipFill>
        <p:spPr bwMode="auto">
          <a:xfrm>
            <a:off x="0" y="5715000"/>
            <a:ext cx="487680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 l="2076" t="61195" r="1892" b="19403"/>
          <a:stretch>
            <a:fillRect/>
          </a:stretch>
        </p:blipFill>
        <p:spPr bwMode="auto">
          <a:xfrm>
            <a:off x="0" y="4419600"/>
            <a:ext cx="4876800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l="2076" t="41792" r="1892" b="40298"/>
          <a:stretch>
            <a:fillRect/>
          </a:stretch>
        </p:blipFill>
        <p:spPr bwMode="auto">
          <a:xfrm>
            <a:off x="0" y="3429000"/>
            <a:ext cx="487680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 l="2076" t="22389" r="1892" b="58208"/>
          <a:stretch>
            <a:fillRect/>
          </a:stretch>
        </p:blipFill>
        <p:spPr bwMode="auto">
          <a:xfrm>
            <a:off x="0" y="2438400"/>
            <a:ext cx="4876800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6" name="Subtitle 2"/>
          <p:cNvSpPr txBox="1">
            <a:spLocks/>
          </p:cNvSpPr>
          <p:nvPr/>
        </p:nvSpPr>
        <p:spPr>
          <a:xfrm>
            <a:off x="5029200" y="1219200"/>
            <a:ext cx="4114800" cy="5638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rPr>
              <a:t>Fires are generally grouped</a:t>
            </a:r>
            <a:r>
              <a:rPr kumimoji="0" lang="en-US" sz="27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rPr>
              <a:t> 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rPr>
              <a:t>into 5 types based off the fuel the fire is using. Each type of fire has specific properties and there are extinguishers for each type.  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l="2076" t="1493" r="1892" b="76119"/>
          <a:stretch>
            <a:fillRect/>
          </a:stretch>
        </p:blipFill>
        <p:spPr bwMode="auto">
          <a:xfrm>
            <a:off x="0" y="1219200"/>
            <a:ext cx="4876800" cy="11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219200"/>
            <a:ext cx="118115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105400" y="4191000"/>
            <a:ext cx="3886200" cy="18158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Fire extinguishers will have a label on them letting you know what types of fires they are effective against.</a:t>
            </a:r>
            <a:endParaRPr lang="en-US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bstract-blue-cartoon-wallpapers-background-36856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9144000" cy="338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209800" y="4800600"/>
            <a:ext cx="6705600" cy="1754326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rial Narrow" pitchFamily="34" charset="0"/>
              </a:rPr>
              <a:t>Always make sure the extinguisher you choose is the correct type for the fire.  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Arial Narrow" pitchFamily="34" charset="0"/>
              </a:rPr>
              <a:t>If you have any doubt, DO NOT USE.</a:t>
            </a:r>
          </a:p>
        </p:txBody>
      </p:sp>
      <p:pic>
        <p:nvPicPr>
          <p:cNvPr id="14" name="Picture 13" descr="Warning-sig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4800600"/>
            <a:ext cx="1981469" cy="1727953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5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EXTINGUISHER TYPES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Fire Safety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1143000"/>
            <a:ext cx="91440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f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685800"/>
            <a:ext cx="8705995" cy="6682532"/>
          </a:xfrm>
          <a:prstGeom prst="rect">
            <a:avLst/>
          </a:prstGeom>
        </p:spPr>
      </p:pic>
      <p:pic>
        <p:nvPicPr>
          <p:cNvPr id="12" name="Picture 11" descr="tb.png"/>
          <p:cNvPicPr>
            <a:picLocks noChangeAspect="1"/>
          </p:cNvPicPr>
          <p:nvPr/>
        </p:nvPicPr>
        <p:blipFill>
          <a:blip r:embed="rId3" cstate="print"/>
          <a:srcRect t="78889" b="2222"/>
          <a:stretch>
            <a:fillRect/>
          </a:stretch>
        </p:blipFill>
        <p:spPr>
          <a:xfrm>
            <a:off x="0" y="-152400"/>
            <a:ext cx="9144000" cy="129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685800"/>
            <a:ext cx="8763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latin typeface="Arial Narrow" pitchFamily="34" charset="0"/>
              </a:rPr>
              <a:t>EXTINGUISHER USAGE:  PASS METHOD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66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1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Fire Safety</a:t>
            </a:r>
          </a:p>
        </p:txBody>
      </p:sp>
      <p:sp>
        <p:nvSpPr>
          <p:cNvPr id="7" name="Snip Single Corner Rectangle 6"/>
          <p:cNvSpPr>
            <a:spLocks noChangeAspect="1"/>
          </p:cNvSpPr>
          <p:nvPr/>
        </p:nvSpPr>
        <p:spPr>
          <a:xfrm>
            <a:off x="609600" y="3276600"/>
            <a:ext cx="3810000" cy="457200"/>
          </a:xfrm>
          <a:prstGeom prst="snip1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ctr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Impact" pitchFamily="34" charset="0"/>
              </a:rPr>
              <a:t>PULL THE PIN</a:t>
            </a:r>
            <a:endParaRPr lang="en-US" sz="3200" dirty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9" name="Snip Single Corner Rectangle 8"/>
          <p:cNvSpPr>
            <a:spLocks noChangeAspect="1"/>
          </p:cNvSpPr>
          <p:nvPr/>
        </p:nvSpPr>
        <p:spPr>
          <a:xfrm>
            <a:off x="4876800" y="3276600"/>
            <a:ext cx="3810000" cy="457200"/>
          </a:xfrm>
          <a:prstGeom prst="snip1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ctr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Impact" pitchFamily="34" charset="0"/>
              </a:rPr>
              <a:t>AIM AT THE BASE</a:t>
            </a:r>
            <a:endParaRPr lang="en-US" sz="3200" dirty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11" name="Snip Single Corner Rectangle 10"/>
          <p:cNvSpPr>
            <a:spLocks noChangeAspect="1"/>
          </p:cNvSpPr>
          <p:nvPr/>
        </p:nvSpPr>
        <p:spPr>
          <a:xfrm>
            <a:off x="4876800" y="5943600"/>
            <a:ext cx="3810000" cy="457200"/>
          </a:xfrm>
          <a:prstGeom prst="snip1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ctr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Impact" pitchFamily="34" charset="0"/>
              </a:rPr>
              <a:t>SWEEP SIDE TO SIDE</a:t>
            </a:r>
            <a:endParaRPr lang="en-US" sz="3200" dirty="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14" name="Snip Single Corner Rectangle 13"/>
          <p:cNvSpPr>
            <a:spLocks noChangeAspect="1"/>
          </p:cNvSpPr>
          <p:nvPr/>
        </p:nvSpPr>
        <p:spPr>
          <a:xfrm>
            <a:off x="685800" y="5943600"/>
            <a:ext cx="3810000" cy="457200"/>
          </a:xfrm>
          <a:prstGeom prst="snip1Rect">
            <a:avLst/>
          </a:prstGeom>
          <a:solidFill>
            <a:schemeClr val="accent1"/>
          </a:solidFill>
          <a:ln w="3810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" tIns="18288" rIns="18288" bIns="18288" anchor="ctr" anchorCtr="1"/>
          <a:lstStyle/>
          <a:p>
            <a:pPr>
              <a:lnSpc>
                <a:spcPct val="85000"/>
              </a:lnSpc>
              <a:spcBef>
                <a:spcPts val="20"/>
              </a:spcBef>
            </a:pPr>
            <a:r>
              <a:rPr lang="en-US" sz="3200" dirty="0" smtClean="0">
                <a:solidFill>
                  <a:srgbClr val="FFFFFF"/>
                </a:solidFill>
                <a:latin typeface="Impact" pitchFamily="34" charset="0"/>
              </a:rPr>
              <a:t>SQUEEZE THE HANDLE</a:t>
            </a:r>
            <a:endParaRPr lang="en-US" sz="3200" dirty="0">
              <a:solidFill>
                <a:srgbClr val="FFFFFF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9" grpId="0" build="p" animBg="1"/>
      <p:bldP spid="11" grpId="0" build="p" animBg="1"/>
      <p:bldP spid="14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tock-photo-repair-construction-building-1347933.png"/>
          <p:cNvPicPr>
            <a:picLocks noChangeAspect="1"/>
          </p:cNvPicPr>
          <p:nvPr/>
        </p:nvPicPr>
        <p:blipFill>
          <a:blip r:embed="rId2" cstate="print"/>
          <a:srcRect t="5556" r="41770"/>
          <a:stretch>
            <a:fillRect/>
          </a:stretch>
        </p:blipFill>
        <p:spPr>
          <a:xfrm>
            <a:off x="0" y="0"/>
            <a:ext cx="3810000" cy="647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0" y="0"/>
            <a:ext cx="53340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RS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0" y="0"/>
            <a:ext cx="5334000" cy="702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4400" dirty="0" smtClean="0">
                <a:solidFill>
                  <a:srgbClr val="F9D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As part of our service to you, we are here to help with all of your safety training needs.   </a:t>
            </a:r>
          </a:p>
          <a:p>
            <a:pPr algn="r">
              <a:spcBef>
                <a:spcPts val="300"/>
              </a:spcBef>
            </a:pPr>
            <a:endParaRPr lang="en-US" sz="3600" dirty="0" smtClean="0">
              <a:solidFill>
                <a:srgbClr val="F9D22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6000" dirty="0" smtClean="0">
                <a:solidFill>
                  <a:srgbClr val="F9D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Our services</a:t>
            </a:r>
          </a:p>
          <a:p>
            <a:pPr algn="ctr">
              <a:spcBef>
                <a:spcPts val="300"/>
              </a:spcBef>
            </a:pPr>
            <a:r>
              <a:rPr lang="en-US" sz="6000" dirty="0" smtClean="0">
                <a:solidFill>
                  <a:srgbClr val="F9D2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include:</a:t>
            </a:r>
            <a:endParaRPr lang="en-US" sz="4800" dirty="0" smtClean="0">
              <a:solidFill>
                <a:srgbClr val="F9D22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marL="457200" indent="-279400">
              <a:spcBef>
                <a:spcPts val="600"/>
              </a:spcBef>
            </a:pPr>
            <a:endParaRPr lang="en-US" sz="32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32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320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ock-photo-repair-construction-building-1347933.png"/>
          <p:cNvPicPr>
            <a:picLocks noChangeAspect="1"/>
          </p:cNvPicPr>
          <p:nvPr/>
        </p:nvPicPr>
        <p:blipFill>
          <a:blip r:embed="rId2" cstate="print"/>
          <a:srcRect t="5556" r="41770"/>
          <a:stretch>
            <a:fillRect/>
          </a:stretch>
        </p:blipFill>
        <p:spPr>
          <a:xfrm>
            <a:off x="0" y="0"/>
            <a:ext cx="3810000" cy="647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0" y="0"/>
            <a:ext cx="5334000" cy="5715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RS.png"/>
          <p:cNvPicPr>
            <a:picLocks noChangeAspect="1"/>
          </p:cNvPicPr>
          <p:nvPr/>
        </p:nvPicPr>
        <p:blipFill>
          <a:blip r:embed="rId3" cstate="print"/>
          <a:srcRect t="77778"/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0" y="0"/>
            <a:ext cx="5410200" cy="824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Onsite Consulting &amp; Training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Streaming Safety Videos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Online Training Courses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Administration Guides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Safety Management Toolkits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Supervisor Training Manuals </a:t>
            </a:r>
          </a:p>
          <a:p>
            <a:pPr marL="463550"/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(by department)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Employee Safety Rules </a:t>
            </a:r>
          </a:p>
          <a:p>
            <a:pPr marL="463550"/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(by department)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Safety Awareness Posters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Monthly Safety Newsletters</a:t>
            </a:r>
          </a:p>
          <a:p>
            <a:pPr marL="463550" indent="-463550">
              <a:spcBef>
                <a:spcPts val="300"/>
              </a:spcBef>
              <a:buFont typeface="Wingdings" pitchFamily="2" charset="2"/>
              <a:buChar char="ü"/>
            </a:pPr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Safety Meeting Guides</a:t>
            </a:r>
          </a:p>
          <a:p>
            <a:endParaRPr lang="en-US" sz="27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endParaRPr lang="en-US" sz="27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sz="2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</a:p>
          <a:p>
            <a:pPr marL="457200" indent="-279400">
              <a:spcBef>
                <a:spcPts val="600"/>
              </a:spcBef>
            </a:pPr>
            <a:endParaRPr lang="en-US" sz="2900" dirty="0" smtClean="0">
              <a:latin typeface="Arial Narrow" pitchFamily="34" charset="0"/>
            </a:endParaRPr>
          </a:p>
          <a:p>
            <a:pPr marL="457200" indent="-2794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  <a:p>
            <a:pPr marL="457200" indent="-457200">
              <a:spcBef>
                <a:spcPts val="600"/>
              </a:spcBef>
              <a:buFont typeface="Arial" pitchFamily="34" charset="0"/>
              <a:buChar char="•"/>
            </a:pPr>
            <a:endParaRPr lang="en-US" sz="290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2337</TotalTime>
  <Words>1001</Words>
  <Application>Microsoft Office PowerPoint</Application>
  <PresentationFormat>On-screen Show (4:3)</PresentationFormat>
  <Paragraphs>215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Arial Narrow</vt:lpstr>
      <vt:lpstr>Calibri</vt:lpstr>
      <vt:lpstr>Impact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smagee</dc:creator>
  <cp:lastModifiedBy>Alice Ham</cp:lastModifiedBy>
  <cp:revision>243</cp:revision>
  <dcterms:created xsi:type="dcterms:W3CDTF">2015-08-19T13:58:36Z</dcterms:created>
  <dcterms:modified xsi:type="dcterms:W3CDTF">2017-08-20T21:02:54Z</dcterms:modified>
</cp:coreProperties>
</file>